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89" r:id="rId3"/>
    <p:sldId id="257" r:id="rId4"/>
    <p:sldId id="275" r:id="rId5"/>
    <p:sldId id="274" r:id="rId6"/>
    <p:sldId id="270" r:id="rId7"/>
    <p:sldId id="271" r:id="rId8"/>
    <p:sldId id="259" r:id="rId9"/>
    <p:sldId id="260" r:id="rId10"/>
    <p:sldId id="261" r:id="rId11"/>
    <p:sldId id="293" r:id="rId12"/>
    <p:sldId id="272" r:id="rId13"/>
    <p:sldId id="273" r:id="rId14"/>
    <p:sldId id="262" r:id="rId15"/>
    <p:sldId id="263" r:id="rId16"/>
    <p:sldId id="264" r:id="rId17"/>
    <p:sldId id="265" r:id="rId18"/>
    <p:sldId id="268" r:id="rId19"/>
    <p:sldId id="266" r:id="rId20"/>
    <p:sldId id="294" r:id="rId21"/>
    <p:sldId id="295" r:id="rId22"/>
    <p:sldId id="267" r:id="rId23"/>
    <p:sldId id="269" r:id="rId24"/>
    <p:sldId id="276" r:id="rId25"/>
    <p:sldId id="283" r:id="rId26"/>
    <p:sldId id="292" r:id="rId27"/>
    <p:sldId id="285" r:id="rId28"/>
    <p:sldId id="287" r:id="rId29"/>
    <p:sldId id="286" r:id="rId30"/>
    <p:sldId id="288" r:id="rId31"/>
    <p:sldId id="277" r:id="rId32"/>
    <p:sldId id="278" r:id="rId33"/>
    <p:sldId id="279" r:id="rId34"/>
    <p:sldId id="280" r:id="rId35"/>
    <p:sldId id="281" r:id="rId36"/>
    <p:sldId id="296" r:id="rId37"/>
    <p:sldId id="291" r:id="rId38"/>
    <p:sldId id="290" r:id="rId39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48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21EF4-A5AA-4F63-BBC5-8B6E13DEFE57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7532E-12A1-4401-AD2F-757835E777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11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42245-1F3C-4C1D-81E5-B2E3D59C74D3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9769-9620-4AF2-B11B-35C78AB7EB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8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598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070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631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9261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06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757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825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462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912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4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264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10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546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579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642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69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348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189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77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892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8914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862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719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834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400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415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485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1782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600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315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28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93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246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119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398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D9769-9620-4AF2-B11B-35C78AB7EB5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08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95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14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751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49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84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46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28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26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73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61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41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FEA4D-3152-4B6A-AF5A-644D7D51376D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65D27-F77D-44B7-B14F-46B91FF1B8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3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34065" y="230659"/>
            <a:ext cx="8723870" cy="1401076"/>
          </a:xfrm>
        </p:spPr>
        <p:txBody>
          <a:bodyPr>
            <a:normAutofit/>
          </a:bodyPr>
          <a:lstStyle/>
          <a:p>
            <a:r>
              <a:rPr lang="de-DE" sz="8000" b="1" dirty="0" smtClean="0"/>
              <a:t>Der Westwall</a:t>
            </a:r>
            <a:endParaRPr lang="de-DE" sz="8000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1517865"/>
            <a:ext cx="9144000" cy="1655762"/>
          </a:xfrm>
        </p:spPr>
        <p:txBody>
          <a:bodyPr/>
          <a:lstStyle/>
          <a:p>
            <a:r>
              <a:rPr lang="de-DE" dirty="0" smtClean="0"/>
              <a:t>Geschichte, Aufbau und Technik</a:t>
            </a:r>
          </a:p>
          <a:p>
            <a:r>
              <a:rPr lang="de-DE" dirty="0" smtClean="0"/>
              <a:t>Präsentation von Oberst </a:t>
            </a:r>
            <a:r>
              <a:rPr lang="de-DE" dirty="0" err="1" smtClean="0"/>
              <a:t>d.R</a:t>
            </a:r>
            <a:r>
              <a:rPr lang="de-DE" dirty="0" smtClean="0"/>
              <a:t>. Volke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27" y="2527840"/>
            <a:ext cx="2610900" cy="40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Das Pionierprogramm </a:t>
            </a:r>
            <a:r>
              <a:rPr lang="de-DE" dirty="0"/>
              <a:t>d</a:t>
            </a:r>
            <a:r>
              <a:rPr lang="de-DE" dirty="0" smtClean="0"/>
              <a:t>es Jahres 1937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92595" y="1496438"/>
            <a:ext cx="11236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11 Werkgruppen der Ausbaustufe „A“ geplant.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32 Werke in Ausbaustufe „B“ geplant.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Weitere „kleinere“ Bauten geplant.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200 km Westwall zwischen </a:t>
            </a:r>
            <a:r>
              <a:rPr lang="de-DE" dirty="0" err="1" smtClean="0"/>
              <a:t>Irrel</a:t>
            </a:r>
            <a:r>
              <a:rPr lang="de-DE" dirty="0" smtClean="0"/>
              <a:t> und Rhein geplant.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Ende 1937 430 Bauwerke zwischen </a:t>
            </a:r>
            <a:r>
              <a:rPr lang="de-DE" dirty="0" err="1" smtClean="0"/>
              <a:t>Irrel</a:t>
            </a:r>
            <a:r>
              <a:rPr lang="de-DE" dirty="0" smtClean="0"/>
              <a:t> und Basel fertiggestellt durch Festungspioniere.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45" y="3117813"/>
            <a:ext cx="5990098" cy="37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42" y="107092"/>
            <a:ext cx="5406894" cy="64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0" y="0"/>
            <a:ext cx="5494063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40" y="591662"/>
            <a:ext cx="5722564" cy="56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1" y="90616"/>
            <a:ext cx="4110765" cy="6553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91" y="1809647"/>
            <a:ext cx="6537960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92" y="0"/>
            <a:ext cx="6238204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2" y="0"/>
            <a:ext cx="6007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Limes-Bauprogramm des Jahres 1938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80303" y="1422650"/>
            <a:ext cx="10373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Befehl Hitlers vom 28.5.1938 über den beschleunigten Ausbau des Westwalls.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14.6.1938 Generalvollmacht für die Bauarbeiten gehen an Organisation Todt (OT).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Festungspioniere „treten in das zweite Glied“.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56.000 Arbeitskräfte OT bzw. RAD. Unterbringung und </a:t>
            </a:r>
            <a:r>
              <a:rPr lang="de-DE" dirty="0"/>
              <a:t>V</a:t>
            </a:r>
            <a:r>
              <a:rPr lang="de-DE" dirty="0" smtClean="0"/>
              <a:t>ersorgung durch DAF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Bau von Gruppenunterständen, Sanitätsständen, Artilleriebeobachtung und Geschützstände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Erste Streiks der Arbeiter wegen der </a:t>
            </a:r>
            <a:r>
              <a:rPr lang="de-DE" dirty="0"/>
              <a:t>s</a:t>
            </a:r>
            <a:r>
              <a:rPr lang="de-DE" dirty="0" smtClean="0"/>
              <a:t>chlechten Bedingungen. Polizei/Gestapo und SS am Westwall, PHL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5" y="3554921"/>
            <a:ext cx="2261376" cy="29168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65" y="3463392"/>
            <a:ext cx="3685032" cy="30083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50" y="3463392"/>
            <a:ext cx="4415158" cy="300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2" y="0"/>
            <a:ext cx="4955423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37" y="202198"/>
            <a:ext cx="4892040" cy="302666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37" y="3520440"/>
            <a:ext cx="4873752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9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Das Aachen-Saar-Bauprogramm ab Oktober 1938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59027" y="2018270"/>
            <a:ext cx="10939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Hitlers Rede vom Gauparteitag am 9.10.1938 verkündete die Einbeziehung von Aachen und Saarbrücken in den Westwall.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Neues Soll von 14.638 Bauwerke, darunter 1200 Geschützbatterien mit bis zu 38,5cm Kaliber.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Erstmalige </a:t>
            </a:r>
            <a:r>
              <a:rPr lang="de-DE" dirty="0"/>
              <a:t>N</a:t>
            </a:r>
            <a:r>
              <a:rPr lang="de-DE" dirty="0" smtClean="0"/>
              <a:t>ennung des Namens „Westwall“ in NSZ-Rheinfront vom 19.11.1938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 Dezember 1938 wurden 945 Bunker an das </a:t>
            </a:r>
            <a:r>
              <a:rPr lang="de-DE" dirty="0"/>
              <a:t>H</a:t>
            </a:r>
            <a:r>
              <a:rPr lang="de-DE" dirty="0" smtClean="0"/>
              <a:t>eer übergeben, 10.024 Anlagen kurz vor der Vollendung.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7" y="3760943"/>
            <a:ext cx="6473952" cy="30266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67" y="3823180"/>
            <a:ext cx="4117374" cy="25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Luftverteidigungszone West (LVZ West)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87178" y="1532238"/>
            <a:ext cx="11351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Hitler erteilt im Frühjahr 1938 den Ausbaubefehl für die LVZ West.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Flak-Riegel entlang des Westwalls mit Infanterieschutz und PAK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Leitung lag bei Flakregiment 29 in FFM, Bauausführung 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Bis 1.5.1940 mehr als 1500 Bunkeranlagen fertiggestellt.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" y="3690387"/>
            <a:ext cx="4160520" cy="287121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07" y="3690387"/>
            <a:ext cx="1955895" cy="28712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11" y="3690387"/>
            <a:ext cx="2029188" cy="28712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27" y="1532237"/>
            <a:ext cx="3288986" cy="19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8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Das Jahr 1939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838200" y="1601976"/>
            <a:ext cx="10859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Alle zukünftigen Anlagen nur noch in Stufe B-neu. (2m Wand und Deckenstärke)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Saarstellung sowie die Aachenstellung erhielten Vorrang. Ausbau der Geldern-Stellung bis Kleve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Orscholzriegel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Bevorzugter Bau von </a:t>
            </a:r>
            <a:r>
              <a:rPr lang="de-DE" dirty="0" err="1" smtClean="0"/>
              <a:t>Sechsschartentürmen</a:t>
            </a:r>
            <a:r>
              <a:rPr lang="de-DE" dirty="0" smtClean="0"/>
              <a:t> im kompletten Westwall.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Bau von „Scheinanlagen“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24.12.1939 Befehl Hitlers zum Ausbau der </a:t>
            </a:r>
            <a:r>
              <a:rPr lang="de-DE" dirty="0" err="1" smtClean="0"/>
              <a:t>Spichern</a:t>
            </a:r>
            <a:r>
              <a:rPr lang="de-DE" dirty="0" smtClean="0"/>
              <a:t>-Stellung.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Regelbauten für die Feldartillerie. (7,5 cm bis 15 cm)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5" y="3550507"/>
            <a:ext cx="2866595" cy="32411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86" y="3544588"/>
            <a:ext cx="3712241" cy="336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87178" y="568411"/>
            <a:ext cx="11450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Inhalt der Präsentation: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		Teil 1 Geschichte und Aufbau des Westwalls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		Teil 2 Technik und Bewaffnung des Westwalls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29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42" y="107092"/>
            <a:ext cx="5406894" cy="64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7751" y="518984"/>
            <a:ext cx="114341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Tagesbefehl Hitlers im </a:t>
            </a:r>
            <a:r>
              <a:rPr lang="de-DE" dirty="0"/>
              <a:t>M</a:t>
            </a:r>
            <a:r>
              <a:rPr lang="de-DE" dirty="0" smtClean="0"/>
              <a:t>ai 1939: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i="1" dirty="0" smtClean="0"/>
              <a:t>„Die Inspektion des Westwalls hat mich von seiner Unbezwingbarkeit überzeugt. Das deutsche Volk vereinigt sich mit mir im Dank an alle, die durch ihre unbegrenzten Bemühungen in der </a:t>
            </a:r>
            <a:r>
              <a:rPr lang="de-DE" i="1" dirty="0" err="1" smtClean="0"/>
              <a:t>kürzestmöglichen</a:t>
            </a:r>
            <a:r>
              <a:rPr lang="de-DE" i="1" dirty="0" smtClean="0"/>
              <a:t> Zeit diese Grundlagen für die deutsche Sicherheit in Beton und Stahl geschaffen haben.“ (A. Hitler, Mai 1939)</a:t>
            </a:r>
          </a:p>
          <a:p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8728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59027" y="700216"/>
            <a:ext cx="105691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14. bis 19.5.1939 </a:t>
            </a:r>
            <a:r>
              <a:rPr lang="de-DE" dirty="0"/>
              <a:t>H</a:t>
            </a:r>
            <a:r>
              <a:rPr lang="de-DE" dirty="0" smtClean="0"/>
              <a:t>itlers Inspektion des Westwalls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Zweite Streikwelle wegen schlechter Arbeitsbedingungen, </a:t>
            </a:r>
            <a:r>
              <a:rPr lang="de-DE" dirty="0"/>
              <a:t>V</a:t>
            </a:r>
            <a:r>
              <a:rPr lang="de-DE" dirty="0" smtClean="0"/>
              <a:t>ersorgung und Unterbringung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2.8.1939 stiftet Hitler das „Deutsche Schutzwall-Ehrenzeichen“.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26.8.1939 Mobilmachung in Deutschland.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OT wird der Wehrmacht unterstellt.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1.9.1939 Überfall auf Polen.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3.9 1939 England und Frankreich erklären dem Deutschen Reich den Krieg.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Befehl an die 1. deutsche Armee den Westwall im Saarland unter allen Umständen zu 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14.275 Betonbauten fertiggestellt. (Stand 1.9.1939)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7" y="3398451"/>
            <a:ext cx="3810000" cy="3175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96" y="3220202"/>
            <a:ext cx="4995530" cy="33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42" y="0"/>
            <a:ext cx="5728543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76" y="57665"/>
            <a:ext cx="62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3" y="0"/>
            <a:ext cx="5867764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7" y="0"/>
            <a:ext cx="608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Der Westwall bis zum 28.6.1940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54227" y="1367481"/>
            <a:ext cx="1145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Saar Offensive Frankreichs vom 7. bis 16. </a:t>
            </a:r>
            <a:r>
              <a:rPr lang="de-DE" smtClean="0"/>
              <a:t>September 1939.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Silent </a:t>
            </a:r>
            <a:r>
              <a:rPr lang="de-DE" dirty="0" err="1"/>
              <a:t>Soldier</a:t>
            </a:r>
            <a:r>
              <a:rPr lang="de-DE" dirty="0"/>
              <a:t> (S. Mi. 35</a:t>
            </a:r>
            <a:r>
              <a:rPr lang="de-D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Später kaum Gefechtstätigkeit am Westwall. (Sitzkrieg)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Spähtrupps und Lautsprecher/Flugblatt Aktionen. Gelegentliche Artillerieduelle.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„</a:t>
            </a:r>
            <a:r>
              <a:rPr lang="de-DE" dirty="0" err="1" smtClean="0"/>
              <a:t>We‘re</a:t>
            </a:r>
            <a:r>
              <a:rPr lang="de-DE" dirty="0" smtClean="0"/>
              <a:t> 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hang out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washing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Siegfried Line“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10.5.1940 „Fall Gelb“ Westfeldzug.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28.6.1940 Abschluss des Ausbaus des Westwalls.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Baukosten des Westwalls 3,5 </a:t>
            </a:r>
            <a:r>
              <a:rPr lang="de-DE" dirty="0" err="1" smtClean="0"/>
              <a:t>Mrd</a:t>
            </a:r>
            <a:r>
              <a:rPr lang="de-DE" dirty="0" smtClean="0"/>
              <a:t> RM. </a:t>
            </a:r>
            <a:r>
              <a:rPr lang="de-DE" dirty="0"/>
              <a:t>Z</a:t>
            </a:r>
            <a:r>
              <a:rPr lang="de-DE" dirty="0" smtClean="0"/>
              <a:t>um </a:t>
            </a:r>
            <a:r>
              <a:rPr lang="de-DE" dirty="0"/>
              <a:t>V</a:t>
            </a:r>
            <a:r>
              <a:rPr lang="de-DE" dirty="0" smtClean="0"/>
              <a:t>ergleich betrugen die Zivilausgaben im Jahr 1933 6,2 </a:t>
            </a:r>
            <a:r>
              <a:rPr lang="de-DE" dirty="0" err="1" smtClean="0"/>
              <a:t>Mrd</a:t>
            </a:r>
            <a:r>
              <a:rPr lang="de-DE" dirty="0" smtClean="0"/>
              <a:t> 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Länge des Westwalls von Kleve bis Basel ca. 630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Propagandawert weit höher als Gefechtswert.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7" y="4229803"/>
            <a:ext cx="3059680" cy="239267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3" y="4216251"/>
            <a:ext cx="3405936" cy="23926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16" y="4229803"/>
            <a:ext cx="3222943" cy="23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93" y="95630"/>
            <a:ext cx="3827776" cy="665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44843" y="659027"/>
            <a:ext cx="11162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/>
              <a:t>Teil 2 Technik und Bewaffnung des Westwalls</a:t>
            </a:r>
            <a:endParaRPr lang="de-DE" sz="4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34" y="2006943"/>
            <a:ext cx="619048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62465" y="535459"/>
            <a:ext cx="11417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Verwendung von Stahlbeton und Panzerstahl.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Rohstoffknappheit wird zum Problem.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Bau von </a:t>
            </a:r>
            <a:r>
              <a:rPr lang="de-DE" dirty="0" err="1" smtClean="0"/>
              <a:t>Hohlgangssystemen</a:t>
            </a:r>
            <a:r>
              <a:rPr lang="de-DE" dirty="0" smtClean="0"/>
              <a:t> und minierten Anlagen.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Gasschutz/</a:t>
            </a:r>
            <a:r>
              <a:rPr lang="de-DE" dirty="0"/>
              <a:t>H</a:t>
            </a:r>
            <a:r>
              <a:rPr lang="de-DE" dirty="0" smtClean="0"/>
              <a:t>eizung und </a:t>
            </a:r>
            <a:r>
              <a:rPr lang="de-DE" dirty="0"/>
              <a:t>K</a:t>
            </a:r>
            <a:r>
              <a:rPr lang="de-DE" dirty="0" smtClean="0"/>
              <a:t>ommunikation.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Verwendung von Panzerbauteilen.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2" y="4086663"/>
            <a:ext cx="4295038" cy="26095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23" y="2905907"/>
            <a:ext cx="1601262" cy="376955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28" y="3050634"/>
            <a:ext cx="2643078" cy="36456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31" y="131805"/>
            <a:ext cx="4014573" cy="28338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17" y="3148384"/>
            <a:ext cx="2660906" cy="35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6" y="205945"/>
            <a:ext cx="4509140" cy="26872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79" y="205945"/>
            <a:ext cx="3784339" cy="268710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6" y="3460756"/>
            <a:ext cx="4585236" cy="31212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59" y="3464695"/>
            <a:ext cx="5075084" cy="31173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10" y="902125"/>
            <a:ext cx="2124580" cy="38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Einführung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Seit </a:t>
            </a:r>
            <a:r>
              <a:rPr lang="de-DE" dirty="0"/>
              <a:t>A</a:t>
            </a:r>
            <a:r>
              <a:rPr lang="de-DE" dirty="0" smtClean="0"/>
              <a:t>nbeginn der Geschichte suchen Menschen hinter Befestigungen Schutz.</a:t>
            </a:r>
          </a:p>
          <a:p>
            <a:r>
              <a:rPr lang="de-DE" dirty="0" smtClean="0"/>
              <a:t>Beispiele hierfür sind die Chinesische Mauer, der Limes, die Marken Karls des Großen, die Metaxas-Linie oder die Mannerheim und Maginot-Linie.</a:t>
            </a:r>
          </a:p>
          <a:p>
            <a:r>
              <a:rPr lang="de-DE" dirty="0" smtClean="0"/>
              <a:t>In Deutschland begannen Überlegungen zum Bau einer Grenzbefestigung, im Westen, bereits 1919.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86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8" y="203669"/>
            <a:ext cx="9859942" cy="63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7584" y="76801"/>
            <a:ext cx="10515600" cy="1325563"/>
          </a:xfrm>
        </p:spPr>
        <p:txBody>
          <a:bodyPr/>
          <a:lstStyle/>
          <a:p>
            <a:r>
              <a:rPr lang="de-DE" dirty="0" smtClean="0"/>
              <a:t>Die Bewaffnung und Sperren des Westwalls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90832" y="1902941"/>
            <a:ext cx="10643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</a:t>
            </a:r>
            <a:r>
              <a:rPr lang="de-DE" dirty="0"/>
              <a:t>B</a:t>
            </a:r>
            <a:r>
              <a:rPr lang="de-DE" dirty="0" smtClean="0"/>
              <a:t>ewaffnung des Westwalls war rein </a:t>
            </a:r>
            <a:r>
              <a:rPr lang="de-DE" dirty="0" smtClean="0"/>
              <a:t>defensiv, </a:t>
            </a:r>
            <a:r>
              <a:rPr lang="de-DE" dirty="0"/>
              <a:t>j</a:t>
            </a:r>
            <a:r>
              <a:rPr lang="de-DE" dirty="0" smtClean="0"/>
              <a:t>edoch aus den schnellen Ausbau ausgelegt.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Nah und Fernverteidigung lagen bis zu 40km auseinander.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Sperren bestanden aus Panzersperren, Infanteriesperren, natürlichen Sperren.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Einsatz von „</a:t>
            </a:r>
            <a:r>
              <a:rPr lang="de-DE" dirty="0"/>
              <a:t>B</a:t>
            </a:r>
            <a:r>
              <a:rPr lang="de-DE" dirty="0" smtClean="0"/>
              <a:t>eutewaffen“ und Marinegeschützen.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An der HKL leichte, </a:t>
            </a:r>
            <a:r>
              <a:rPr lang="de-DE" dirty="0" err="1" smtClean="0"/>
              <a:t>verbunkerte</a:t>
            </a:r>
            <a:r>
              <a:rPr lang="de-DE" dirty="0" smtClean="0"/>
              <a:t> Geschütze wie 7,5 cm </a:t>
            </a:r>
            <a:r>
              <a:rPr lang="de-DE" dirty="0" err="1" smtClean="0"/>
              <a:t>Inf.Gesch</a:t>
            </a:r>
            <a:r>
              <a:rPr lang="de-DE" dirty="0" smtClean="0"/>
              <a:t>. oder 8,8 Flak.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10 – 15 km hinter HKL mittlere Artillerie (10,5 cm), dahinter schwere Artillerie bis 38 cm.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2" y="3880846"/>
            <a:ext cx="3856826" cy="28734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68" y="3880411"/>
            <a:ext cx="5677929" cy="26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43" y="321275"/>
            <a:ext cx="7100273" cy="331947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3" y="3640752"/>
            <a:ext cx="2702012" cy="31318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44" y="3637148"/>
            <a:ext cx="2294466" cy="32208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99" y="3637148"/>
            <a:ext cx="4676565" cy="32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4450"/>
            <a:ext cx="10058400" cy="67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9" y="1540476"/>
            <a:ext cx="5971050" cy="444843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52" y="2151867"/>
            <a:ext cx="5583826" cy="32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" y="519561"/>
            <a:ext cx="3685032" cy="25237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" y="4316627"/>
            <a:ext cx="2864021" cy="21480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59" y="4321623"/>
            <a:ext cx="3253451" cy="21430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716" y="4316627"/>
            <a:ext cx="1611012" cy="21480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81" y="520133"/>
            <a:ext cx="5455508" cy="252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1" y="2189018"/>
            <a:ext cx="5243357" cy="34728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62" y="2140287"/>
            <a:ext cx="5316931" cy="352160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52945" y="295564"/>
            <a:ext cx="10243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+mj-lt"/>
              </a:rPr>
              <a:t>Der Westwall heute</a:t>
            </a:r>
            <a:endParaRPr lang="de-DE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2787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93341" y="1070919"/>
            <a:ext cx="963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Die Fortsetzung Teil 3 „Der Krieg am Westwall 1944/45“ wird im Mai 2018 präsentiert.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04" y="2272284"/>
            <a:ext cx="6793992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1319" y="313038"/>
            <a:ext cx="113435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Quellen:</a:t>
            </a:r>
          </a:p>
          <a:p>
            <a:endParaRPr lang="de-DE" dirty="0"/>
          </a:p>
          <a:p>
            <a:pPr marL="342900" indent="-342900">
              <a:buAutoNum type="arabicPeriod"/>
            </a:pPr>
            <a:r>
              <a:rPr lang="de-DE" dirty="0" smtClean="0"/>
              <a:t>„Der Westwall von Kleve bis Basel“,  </a:t>
            </a:r>
            <a:r>
              <a:rPr lang="de-DE" dirty="0" err="1" smtClean="0"/>
              <a:t>Bettinger</a:t>
            </a:r>
            <a:r>
              <a:rPr lang="de-DE" dirty="0" smtClean="0"/>
              <a:t>, Hansen und Lois, Dörfler 2002</a:t>
            </a:r>
          </a:p>
          <a:p>
            <a:pPr marL="342900" indent="-342900">
              <a:buAutoNum type="arabicPeriod"/>
            </a:pPr>
            <a:r>
              <a:rPr lang="de-DE" dirty="0" smtClean="0"/>
              <a:t>„</a:t>
            </a:r>
            <a:r>
              <a:rPr lang="de-DE" dirty="0"/>
              <a:t>D</a:t>
            </a:r>
            <a:r>
              <a:rPr lang="de-DE" dirty="0" smtClean="0"/>
              <a:t>er Westwall“, Fuhrmeister, Weltbild 2012</a:t>
            </a:r>
          </a:p>
          <a:p>
            <a:pPr marL="342900" indent="-342900">
              <a:buAutoNum type="arabicPeriod"/>
            </a:pPr>
            <a:r>
              <a:rPr lang="de-DE" dirty="0" smtClean="0"/>
              <a:t>„Waffen-Arsenal Nahverteidigungswaffen am Westwall-Atlantikwall u.a.“, Band 173, Wetzig, </a:t>
            </a:r>
            <a:r>
              <a:rPr lang="de-DE" dirty="0" err="1" smtClean="0"/>
              <a:t>Podzun</a:t>
            </a:r>
            <a:r>
              <a:rPr lang="de-DE" dirty="0" smtClean="0"/>
              <a:t>-Pallas 1998</a:t>
            </a:r>
          </a:p>
          <a:p>
            <a:pPr marL="342900" indent="-342900">
              <a:buAutoNum type="arabicPeriod"/>
            </a:pPr>
            <a:r>
              <a:rPr lang="de-DE" dirty="0" smtClean="0"/>
              <a:t>„Krieg am Westwall“,  Band 1 und 2, Christoffel, Helios Verlag 2010</a:t>
            </a:r>
          </a:p>
          <a:p>
            <a:pPr marL="342900" indent="-342900">
              <a:buAutoNum type="arabicPeriod"/>
            </a:pPr>
            <a:r>
              <a:rPr lang="de-DE" dirty="0" smtClean="0"/>
              <a:t>„Deutsche Gemeinschaftsarbeit – Geschichte, </a:t>
            </a:r>
            <a:r>
              <a:rPr lang="de-DE" dirty="0"/>
              <a:t>I</a:t>
            </a:r>
            <a:r>
              <a:rPr lang="de-DE" dirty="0" smtClean="0"/>
              <a:t>dee und Bau des Westwalls“, Biermann, Henne, Kölsch, </a:t>
            </a:r>
            <a:r>
              <a:rPr lang="de-DE" dirty="0" err="1" smtClean="0"/>
              <a:t>Lettermann</a:t>
            </a:r>
            <a:r>
              <a:rPr lang="de-DE" dirty="0" smtClean="0"/>
              <a:t>,     Schmitthenner, Schneider-Baumbauer, Ley, Verlag deutsche Volksbücher GmbH, Stuttgart 1940</a:t>
            </a:r>
          </a:p>
          <a:p>
            <a:pPr marL="342900" indent="-342900">
              <a:buAutoNum type="arabicPeriod"/>
            </a:pPr>
            <a:r>
              <a:rPr lang="de-DE" dirty="0" smtClean="0"/>
              <a:t>„Die deutschen Infanteriewaffen des zweiten Weltkrieges“, Barker, Motor Buch, Stuttgart 1989</a:t>
            </a:r>
          </a:p>
          <a:p>
            <a:pPr marL="342900" indent="-342900">
              <a:buAutoNum type="arabicPeriod"/>
            </a:pPr>
            <a:r>
              <a:rPr lang="de-DE" dirty="0" smtClean="0"/>
              <a:t>„Deutsche Luftlandungen am 10.Mai 1940“, </a:t>
            </a:r>
            <a:r>
              <a:rPr lang="de-DE" dirty="0" err="1" smtClean="0"/>
              <a:t>Oebser</a:t>
            </a:r>
            <a:r>
              <a:rPr lang="de-DE" dirty="0" smtClean="0"/>
              <a:t>, </a:t>
            </a:r>
            <a:r>
              <a:rPr lang="de-DE" dirty="0" err="1"/>
              <a:t>H</a:t>
            </a:r>
            <a:r>
              <a:rPr lang="de-DE" dirty="0" err="1" smtClean="0"/>
              <a:t>istoricus</a:t>
            </a:r>
            <a:r>
              <a:rPr lang="de-DE" dirty="0" smtClean="0"/>
              <a:t>-Verlag, 2009</a:t>
            </a:r>
          </a:p>
          <a:p>
            <a:pPr marL="342900" indent="-342900">
              <a:buAutoNum type="arabicPeriod"/>
            </a:pPr>
            <a:r>
              <a:rPr lang="de-DE" dirty="0" smtClean="0"/>
              <a:t>„Auszeichnungen des deutschen Reiches 1936-1945“, </a:t>
            </a:r>
            <a:r>
              <a:rPr lang="de-DE" dirty="0" err="1" smtClean="0"/>
              <a:t>Klietmann</a:t>
            </a:r>
            <a:r>
              <a:rPr lang="de-DE" dirty="0" smtClean="0"/>
              <a:t>, Motor Buch, Stuttgart 2004</a:t>
            </a:r>
          </a:p>
          <a:p>
            <a:pPr marL="342900" indent="-342900">
              <a:buAutoNum type="arabicPeriod"/>
            </a:pPr>
            <a:r>
              <a:rPr lang="de-DE" dirty="0" smtClean="0"/>
              <a:t>„The Battle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German </a:t>
            </a:r>
            <a:r>
              <a:rPr lang="de-DE" dirty="0" err="1" smtClean="0"/>
              <a:t>Frontier</a:t>
            </a:r>
            <a:r>
              <a:rPr lang="de-DE" dirty="0" smtClean="0"/>
              <a:t>“, </a:t>
            </a:r>
            <a:r>
              <a:rPr lang="de-DE" dirty="0" err="1" smtClean="0"/>
              <a:t>Whiting</a:t>
            </a:r>
            <a:r>
              <a:rPr lang="de-DE" dirty="0" smtClean="0"/>
              <a:t>, Interlink, Northampton, MA, 2000</a:t>
            </a:r>
          </a:p>
          <a:p>
            <a:pPr marL="342900" indent="-342900">
              <a:buAutoNum type="arabicPeriod"/>
            </a:pPr>
            <a:r>
              <a:rPr lang="de-DE" dirty="0" smtClean="0"/>
              <a:t>„Der zweite Weltkrieg“, </a:t>
            </a:r>
            <a:r>
              <a:rPr lang="de-DE" dirty="0" err="1" smtClean="0"/>
              <a:t>Keegan</a:t>
            </a:r>
            <a:r>
              <a:rPr lang="de-DE" dirty="0" smtClean="0"/>
              <a:t>, </a:t>
            </a:r>
            <a:r>
              <a:rPr lang="de-DE" dirty="0" err="1" smtClean="0"/>
              <a:t>Rowolt</a:t>
            </a:r>
            <a:r>
              <a:rPr lang="de-DE" dirty="0" smtClean="0"/>
              <a:t>, Berlin 2004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0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" y="13043"/>
            <a:ext cx="3761602" cy="250773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22" y="65903"/>
            <a:ext cx="5477978" cy="40719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0777"/>
            <a:ext cx="4472625" cy="43372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41" y="3515497"/>
            <a:ext cx="4456671" cy="334250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11" y="3752335"/>
            <a:ext cx="4070989" cy="310566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24" y="-5897"/>
            <a:ext cx="4580238" cy="35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Teil 1 Geschichte und Aufbau des Westwalls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07" y="1542300"/>
            <a:ext cx="3856618" cy="5013604"/>
          </a:xfrm>
        </p:spPr>
      </p:pic>
    </p:spTree>
    <p:extLst>
      <p:ext uri="{BB962C8B-B14F-4D97-AF65-F5344CB8AC3E}">
        <p14:creationId xmlns:p14="http://schemas.microsoft.com/office/powerpoint/2010/main" val="12163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Vorläufer des Westwalls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7708" y="1631092"/>
            <a:ext cx="11722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1934 Baubeginn der Neckar-Enz Stellung.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1935 Baubeginn der Wetterau-Main-Tauber-Stellung.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23.2.1936 beginn der geheimen Erkundung für Westbefestigungen in der entmilitarisierten Zone.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7.3.1936 Besetzung der entmil. Zone im linken Rheinland.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12.3.1936 Befehl zum Bau von Befestigungen an Saarübergängen und am Oberrhein.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73" y="3324068"/>
            <a:ext cx="5115697" cy="34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42" y="107092"/>
            <a:ext cx="5406894" cy="64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Die Bauarbeiten im </a:t>
            </a:r>
            <a:r>
              <a:rPr lang="de-DE" dirty="0"/>
              <a:t>J</a:t>
            </a:r>
            <a:r>
              <a:rPr lang="de-DE" dirty="0" smtClean="0"/>
              <a:t>ahre 1936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33168" y="1690688"/>
            <a:ext cx="10840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„Grenzwachtprogramm“ nach Groß, laut </a:t>
            </a:r>
            <a:r>
              <a:rPr lang="de-DE" dirty="0" err="1" smtClean="0"/>
              <a:t>Bettinger</a:t>
            </a:r>
            <a:r>
              <a:rPr lang="de-DE" dirty="0" smtClean="0"/>
              <a:t> und Büren bereits „Pionierbauprogramm“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Fest.Pi.Stab</a:t>
            </a:r>
            <a:r>
              <a:rPr lang="de-DE" dirty="0" smtClean="0"/>
              <a:t> 17 errichtet von Wörth bis Saarlouis 50 Bunker. ( Ausbaustufe B1, C und 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Bau größtenteils durch Privatfirmen.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8" y="2890385"/>
            <a:ext cx="3435727" cy="36811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65" y="2821085"/>
            <a:ext cx="3535642" cy="39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Die Ausbaustufen des Westwalls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318054" y="1927654"/>
            <a:ext cx="9695935" cy="445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5" y="1401668"/>
            <a:ext cx="9382898" cy="54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Application>Microsoft Office PowerPoint</Application>
  <PresentationFormat>Breitbild</PresentationFormat>
  <Paragraphs>159</Paragraphs>
  <Slides>38</Slides>
  <Notes>37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Der Westwall</vt:lpstr>
      <vt:lpstr>PowerPoint-Präsentation</vt:lpstr>
      <vt:lpstr>Einführung</vt:lpstr>
      <vt:lpstr>PowerPoint-Präsentation</vt:lpstr>
      <vt:lpstr>Teil 1 Geschichte und Aufbau des Westwalls</vt:lpstr>
      <vt:lpstr>Vorläufer des Westwalls</vt:lpstr>
      <vt:lpstr>PowerPoint-Präsentation</vt:lpstr>
      <vt:lpstr>Die Bauarbeiten im Jahre 1936</vt:lpstr>
      <vt:lpstr>Die Ausbaustufen des Westwalls</vt:lpstr>
      <vt:lpstr>Das Pionierprogramm des Jahres 1937</vt:lpstr>
      <vt:lpstr>PowerPoint-Präsentation</vt:lpstr>
      <vt:lpstr>PowerPoint-Präsentation</vt:lpstr>
      <vt:lpstr>PowerPoint-Präsentation</vt:lpstr>
      <vt:lpstr>PowerPoint-Präsentation</vt:lpstr>
      <vt:lpstr>Das Limes-Bauprogramm des Jahres 1938</vt:lpstr>
      <vt:lpstr>PowerPoint-Präsentation</vt:lpstr>
      <vt:lpstr>Das Aachen-Saar-Bauprogramm ab Oktober 1938</vt:lpstr>
      <vt:lpstr>Die Luftverteidigungszone West (LVZ West)</vt:lpstr>
      <vt:lpstr>Das Jahr 1939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Der Westwall bis zum 28.6.1940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Bewaffnung und Sperren des Westwalls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Westwall</dc:title>
  <dc:creator>Hagen</dc:creator>
  <cp:lastModifiedBy>Hagen Volke</cp:lastModifiedBy>
  <cp:revision>61</cp:revision>
  <cp:lastPrinted>2018-10-21T08:46:24Z</cp:lastPrinted>
  <dcterms:created xsi:type="dcterms:W3CDTF">2018-10-20T11:04:15Z</dcterms:created>
  <dcterms:modified xsi:type="dcterms:W3CDTF">2019-01-11T12:04:28Z</dcterms:modified>
</cp:coreProperties>
</file>